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06" r:id="rId2"/>
    <p:sldId id="308" r:id="rId3"/>
    <p:sldId id="31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B000"/>
    <a:srgbClr val="20C997"/>
    <a:srgbClr val="0582DC"/>
    <a:srgbClr val="0DCAF0"/>
    <a:srgbClr val="17406D"/>
    <a:srgbClr val="1CB88A"/>
    <a:srgbClr val="EBF7E5"/>
    <a:srgbClr val="FFFFFF"/>
    <a:srgbClr val="E8F9F4"/>
    <a:srgbClr val="E5F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1" autoAdjust="0"/>
    <p:restoredTop sz="97474" autoAdjust="0"/>
  </p:normalViewPr>
  <p:slideViewPr>
    <p:cSldViewPr showGuides="1">
      <p:cViewPr varScale="1">
        <p:scale>
          <a:sx n="106" d="100"/>
          <a:sy n="106" d="100"/>
        </p:scale>
        <p:origin x="73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E55DB-8F41-44A2-B4EE-EFF6FDBFD5EB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01D20-C1DB-490F-84A9-B587093B4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68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201D20-C1DB-490F-84A9-B587093B4D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93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201D20-C1DB-490F-84A9-B587093B4D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05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22B9-255C-3C08-6F16-5CCC9F5F2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D62340-8867-DBFA-616B-D2454308F8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9BDE-C0E0-1D90-5592-18BF51F7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ABCF7-2E1F-D187-B921-BF0C625C4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225C8-8C0E-7BA9-30BB-1162D803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31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9D2AE-1CD1-1615-6F3B-465D69E04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31A010-372B-80CB-390E-DB3756C28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25C9F-EBA0-00BB-C910-5AFDC763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9F7CB-EA0D-CCE9-D19F-7DCE8274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520A0-B96C-5113-3F94-5BA88952A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9DABF5-7544-78DB-CD70-4F18F5345C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ADD2C0-69DB-42D3-BF3A-F565B3287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4D110-E317-735A-F246-B6571F9BE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A7B32-EA49-D89C-EFD4-5164C09A7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59E3B-4694-2CDA-ED6F-8DAC22A47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1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281A9-1C2D-B387-6BAA-44C626852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D0DA0-3B7A-DC98-4283-8512BE614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B3D73-58D4-DF8E-86E9-840F090C5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858CF-141C-A836-6109-D7FFB9A8C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94AED-22CA-3991-5DDE-42DCFFADD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59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A4EF2-15EC-065D-77E7-FF4543788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FA411-EA90-62D3-A05F-3B2955FCB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35BEBF-FED2-81AB-B240-760CA5E8B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440B9-C48D-EC10-32A2-EFFCECDA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7C78F-CA76-6D1E-C531-EFB584A7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6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5CD61-4B53-8A56-88E4-01A57A9ED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486A2-D918-A00E-A6D4-7CEA4A183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9FC28E-30EB-0539-8A4E-922776836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B7179-B400-9636-41FB-99E4EC8BC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7F3437-A137-8695-81F9-9308D1368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22EB65-439C-DF0A-6D1B-E196774A7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5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A043D-BF41-D264-02B1-2C226D95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7CE86-9731-E857-CCE5-A5B507E33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D8151-4B5C-035E-C017-970BFD26D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9CB887-654E-5197-40EB-7AAD4ED0E0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B760F4-7277-CE3C-B358-5EA6817A5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5743DA-C301-8A95-BA8B-FE2EA363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929ED2-2CDE-0D61-4DE0-2880D1DB2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37B153-2483-F750-68C5-81A2C643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5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E4BEB-333D-368C-BAA1-6EADD67B6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CC0B50-777E-B5B8-EAFD-4F8A09FAE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C7323E-9993-B3A9-D02E-E1B6904E1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86BE7-8B6E-CFD1-231D-3616FBEC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6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4E68CB-BC4F-8A81-F66B-7DDAEE7C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326155-8D67-9FB7-F5E6-07A775A28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0C67C-E0E4-5C12-F959-6AC6F6239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1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DF25A-56FA-6ABB-5024-DF1EFAD6D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FDAEA7-4F0E-6315-5039-F612949C3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80D100-751B-778B-180B-D27FCF78E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5AA2F-925C-190E-E55C-5203F35BB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0EB90B-0308-D2BC-E347-C7B8F8187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19D88-D9EE-94BB-6E2E-FE8C4DDFC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5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E3247-2A03-E6BF-CC20-615EDBFAF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B29F69-8C13-DCF7-49C2-AC68C3E78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F1D8C7-6D03-F4D9-D5CB-6C8C656EB1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6BD7CE-44DE-CB66-A252-D8D498B7C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C13E95-E71D-3621-79FA-AF3E5A84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F93DB-2736-F4DD-789D-E4172FDF1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2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6FB533-E4A1-E0DB-D2C2-839C65343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F31C-A7F1-E92B-C907-4D5A28954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454BC-6D99-C26F-1CAF-9A15AC352A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9E68-1594-467B-839F-E8B96F78D59A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D5BE8-9292-4DFA-33F3-41724C27F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18B89A-3F8C-8862-14DA-E06B6D80B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D872E-7D32-4514-8B6A-7917833BA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10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1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9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6B66B4F-9164-0F9C-AFF2-A0D0080633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C49532-3F2B-541C-CE4B-BB9B311CDB0E}"/>
              </a:ext>
            </a:extLst>
          </p:cNvPr>
          <p:cNvSpPr txBox="1"/>
          <p:nvPr/>
        </p:nvSpPr>
        <p:spPr>
          <a:xfrm>
            <a:off x="609600" y="685800"/>
            <a:ext cx="10972800" cy="76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800" b="1" dirty="0">
                <a:latin typeface="DM Sans" pitchFamily="2" charset="0"/>
              </a:rPr>
              <a:t>Employee Services Spectrum</a:t>
            </a:r>
          </a:p>
        </p:txBody>
      </p:sp>
      <p:pic>
        <p:nvPicPr>
          <p:cNvPr id="28" name="Picture 27" descr="A blue green and blue letters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16CB70C-EE77-69E2-979B-40FC5988D9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81839"/>
            <a:ext cx="840958" cy="292000"/>
          </a:xfrm>
          <a:prstGeom prst="rect">
            <a:avLst/>
          </a:prstGeom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B90AF14-0A64-9893-34D4-96BA068E7CE6}"/>
              </a:ext>
            </a:extLst>
          </p:cNvPr>
          <p:cNvGrpSpPr/>
          <p:nvPr/>
        </p:nvGrpSpPr>
        <p:grpSpPr>
          <a:xfrm>
            <a:off x="393192" y="3271841"/>
            <a:ext cx="3035808" cy="1529919"/>
            <a:chOff x="393192" y="3428999"/>
            <a:chExt cx="3035808" cy="1529919"/>
          </a:xfrm>
        </p:grpSpPr>
        <p:sp>
          <p:nvSpPr>
            <p:cNvPr id="13" name="Rectangle: Diagonal Corners Rounded 12">
              <a:extLst>
                <a:ext uri="{FF2B5EF4-FFF2-40B4-BE49-F238E27FC236}">
                  <a16:creationId xmlns:a16="http://schemas.microsoft.com/office/drawing/2014/main" id="{87F2A393-7DE8-0181-FC09-D5B60CBD8730}"/>
                </a:ext>
              </a:extLst>
            </p:cNvPr>
            <p:cNvSpPr/>
            <p:nvPr/>
          </p:nvSpPr>
          <p:spPr>
            <a:xfrm flipH="1">
              <a:off x="393192" y="3428999"/>
              <a:ext cx="3035808" cy="1529919"/>
            </a:xfrm>
            <a:prstGeom prst="round2DiagRect">
              <a:avLst/>
            </a:prstGeom>
            <a:solidFill>
              <a:srgbClr val="EBF7E5"/>
            </a:solidFill>
            <a:ln w="38100">
              <a:solidFill>
                <a:srgbClr val="38B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2E6A9A4-8D3A-B157-FF0E-BF93B69B3A82}"/>
                </a:ext>
              </a:extLst>
            </p:cNvPr>
            <p:cNvSpPr txBox="1"/>
            <p:nvPr/>
          </p:nvSpPr>
          <p:spPr>
            <a:xfrm>
              <a:off x="533411" y="3524472"/>
              <a:ext cx="2609676" cy="10284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latin typeface="Inter" panose="02000503000000020004" pitchFamily="2" charset="0"/>
                  <a:ea typeface="Inter" panose="02000503000000020004" pitchFamily="2" charset="0"/>
                </a:rPr>
                <a:t>• Benefit Wallet*</a:t>
              </a:r>
              <a:br>
                <a:rPr lang="en-US" sz="1400" dirty="0"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latin typeface="Inter" panose="02000503000000020004" pitchFamily="2" charset="0"/>
                  <a:ea typeface="Inter" panose="02000503000000020004" pitchFamily="2" charset="0"/>
                </a:rPr>
                <a:t>• Financial Planning</a:t>
              </a:r>
              <a:br>
                <a:rPr lang="en-US" sz="1400" dirty="0"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latin typeface="Inter" panose="02000503000000020004" pitchFamily="2" charset="0"/>
                  <a:ea typeface="Inter" panose="02000503000000020004" pitchFamily="2" charset="0"/>
                </a:rPr>
                <a:t>• Total Compensation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41F6855-5C3E-4410-D0F5-EC2313E316F1}"/>
              </a:ext>
            </a:extLst>
          </p:cNvPr>
          <p:cNvGrpSpPr/>
          <p:nvPr/>
        </p:nvGrpSpPr>
        <p:grpSpPr>
          <a:xfrm>
            <a:off x="393191" y="1322281"/>
            <a:ext cx="3031126" cy="1645920"/>
            <a:chOff x="393191" y="1447800"/>
            <a:chExt cx="3031126" cy="1645920"/>
          </a:xfrm>
        </p:grpSpPr>
        <p:sp>
          <p:nvSpPr>
            <p:cNvPr id="48" name="Rectangle: Diagonal Corners Rounded 47">
              <a:extLst>
                <a:ext uri="{FF2B5EF4-FFF2-40B4-BE49-F238E27FC236}">
                  <a16:creationId xmlns:a16="http://schemas.microsoft.com/office/drawing/2014/main" id="{D4F2AC74-C6A4-BDE5-4CB2-B842DE57CB5D}"/>
                </a:ext>
              </a:extLst>
            </p:cNvPr>
            <p:cNvSpPr/>
            <p:nvPr/>
          </p:nvSpPr>
          <p:spPr>
            <a:xfrm flipH="1">
              <a:off x="393191" y="1447800"/>
              <a:ext cx="3031126" cy="1645920"/>
            </a:xfrm>
            <a:prstGeom prst="round2DiagRect">
              <a:avLst/>
            </a:prstGeom>
            <a:solidFill>
              <a:srgbClr val="E7EBF0"/>
            </a:solidFill>
            <a:ln w="38100">
              <a:solidFill>
                <a:srgbClr val="17406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B9492C3-30A6-E57C-BB10-27B0C00A5DFE}"/>
                </a:ext>
              </a:extLst>
            </p:cNvPr>
            <p:cNvSpPr txBox="1"/>
            <p:nvPr/>
          </p:nvSpPr>
          <p:spPr>
            <a:xfrm>
              <a:off x="533411" y="1558284"/>
              <a:ext cx="2528776" cy="1347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Guides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Newsletters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QR Content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Posters</a:t>
              </a:r>
              <a:endParaRPr lang="en-US" sz="1400" dirty="0"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pic>
          <p:nvPicPr>
            <p:cNvPr id="130" name="Graphic 129">
              <a:extLst>
                <a:ext uri="{FF2B5EF4-FFF2-40B4-BE49-F238E27FC236}">
                  <a16:creationId xmlns:a16="http://schemas.microsoft.com/office/drawing/2014/main" id="{95E11D4C-2A7F-F96E-FE2F-4CD06C7B3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685661" y="2297521"/>
              <a:ext cx="995369" cy="239848"/>
            </a:xfrm>
            <a:prstGeom prst="rect">
              <a:avLst/>
            </a:prstGeom>
          </p:spPr>
        </p:pic>
        <p:pic>
          <p:nvPicPr>
            <p:cNvPr id="132" name="Graphic 131">
              <a:extLst>
                <a:ext uri="{FF2B5EF4-FFF2-40B4-BE49-F238E27FC236}">
                  <a16:creationId xmlns:a16="http://schemas.microsoft.com/office/drawing/2014/main" id="{209D5C2C-A7B9-A3EB-2ED4-97F75D175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340564" y="2639812"/>
              <a:ext cx="995369" cy="239848"/>
            </a:xfrm>
            <a:prstGeom prst="rect">
              <a:avLst/>
            </a:prstGeom>
          </p:spPr>
        </p:pic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0D1C80E-2C2C-6007-99A9-27C681C9CABA}"/>
              </a:ext>
            </a:extLst>
          </p:cNvPr>
          <p:cNvGrpSpPr/>
          <p:nvPr/>
        </p:nvGrpSpPr>
        <p:grpSpPr>
          <a:xfrm>
            <a:off x="393192" y="5105400"/>
            <a:ext cx="3032470" cy="1280160"/>
            <a:chOff x="393192" y="5334000"/>
            <a:chExt cx="3032470" cy="1280160"/>
          </a:xfrm>
        </p:grpSpPr>
        <p:sp>
          <p:nvSpPr>
            <p:cNvPr id="18" name="Rectangle: Diagonal Corners Rounded 17">
              <a:extLst>
                <a:ext uri="{FF2B5EF4-FFF2-40B4-BE49-F238E27FC236}">
                  <a16:creationId xmlns:a16="http://schemas.microsoft.com/office/drawing/2014/main" id="{2B9284B3-CC16-BE8A-8D93-C861308FA09A}"/>
                </a:ext>
              </a:extLst>
            </p:cNvPr>
            <p:cNvSpPr/>
            <p:nvPr/>
          </p:nvSpPr>
          <p:spPr>
            <a:xfrm flipH="1">
              <a:off x="393192" y="5334000"/>
              <a:ext cx="3032470" cy="1280160"/>
            </a:xfrm>
            <a:prstGeom prst="round2DiagRect">
              <a:avLst/>
            </a:prstGeom>
            <a:solidFill>
              <a:srgbClr val="E8F9F4"/>
            </a:solidFill>
            <a:ln w="38100">
              <a:solidFill>
                <a:srgbClr val="20C99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53FC96A-54D6-A0C4-A820-F3A78DA63BE9}"/>
                </a:ext>
              </a:extLst>
            </p:cNvPr>
            <p:cNvSpPr txBox="1"/>
            <p:nvPr/>
          </p:nvSpPr>
          <p:spPr>
            <a:xfrm>
              <a:off x="533411" y="5446458"/>
              <a:ext cx="2505044" cy="7008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Surveys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Claims Analytics</a:t>
              </a:r>
              <a:endParaRPr lang="en-US" sz="1400" dirty="0"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pic>
          <p:nvPicPr>
            <p:cNvPr id="133" name="Graphic 132">
              <a:extLst>
                <a:ext uri="{FF2B5EF4-FFF2-40B4-BE49-F238E27FC236}">
                  <a16:creationId xmlns:a16="http://schemas.microsoft.com/office/drawing/2014/main" id="{57659E1A-C580-4F35-94BE-6770C24E8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501779" y="5556435"/>
              <a:ext cx="995369" cy="239848"/>
            </a:xfrm>
            <a:prstGeom prst="rect">
              <a:avLst/>
            </a:prstGeom>
          </p:spPr>
        </p:pic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BA17791-14AC-8D25-322F-1B44BDE6F2EA}"/>
              </a:ext>
            </a:extLst>
          </p:cNvPr>
          <p:cNvGrpSpPr/>
          <p:nvPr/>
        </p:nvGrpSpPr>
        <p:grpSpPr>
          <a:xfrm>
            <a:off x="8775595" y="3810000"/>
            <a:ext cx="3026775" cy="1645920"/>
            <a:chOff x="8775595" y="3429000"/>
            <a:chExt cx="3026775" cy="1645920"/>
          </a:xfrm>
        </p:grpSpPr>
        <p:sp>
          <p:nvSpPr>
            <p:cNvPr id="53" name="Rectangle: Diagonal Corners Rounded 52">
              <a:extLst>
                <a:ext uri="{FF2B5EF4-FFF2-40B4-BE49-F238E27FC236}">
                  <a16:creationId xmlns:a16="http://schemas.microsoft.com/office/drawing/2014/main" id="{BB3EE1E7-F64B-3297-1F25-5DE1DD9AB4DB}"/>
                </a:ext>
              </a:extLst>
            </p:cNvPr>
            <p:cNvSpPr/>
            <p:nvPr/>
          </p:nvSpPr>
          <p:spPr>
            <a:xfrm rot="10800000" flipV="1">
              <a:off x="8775595" y="3429000"/>
              <a:ext cx="3026775" cy="1645920"/>
            </a:xfrm>
            <a:prstGeom prst="round2DiagRect">
              <a:avLst/>
            </a:prstGeom>
            <a:solidFill>
              <a:srgbClr val="E5F2FB"/>
            </a:solidFill>
            <a:ln w="38100">
              <a:solidFill>
                <a:srgbClr val="0DCA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EFA5D58-7EF3-BA7F-9A4D-4E82D4E7048C}"/>
                </a:ext>
              </a:extLst>
            </p:cNvPr>
            <p:cNvSpPr txBox="1"/>
            <p:nvPr/>
          </p:nvSpPr>
          <p:spPr>
            <a:xfrm>
              <a:off x="8895080" y="3509834"/>
              <a:ext cx="2839720" cy="1347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Translation*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In person or remote events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Telemedicine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HR</a:t>
              </a:r>
              <a:endParaRPr lang="en-US" sz="1400" dirty="0"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pic>
          <p:nvPicPr>
            <p:cNvPr id="135" name="Graphic 134">
              <a:extLst>
                <a:ext uri="{FF2B5EF4-FFF2-40B4-BE49-F238E27FC236}">
                  <a16:creationId xmlns:a16="http://schemas.microsoft.com/office/drawing/2014/main" id="{E8D7609A-8811-31D3-159E-A1AB9EF63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114280" y="3633008"/>
              <a:ext cx="995369" cy="239848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C8A528A-6580-99E5-02C9-7AC1D9AF50BC}"/>
              </a:ext>
            </a:extLst>
          </p:cNvPr>
          <p:cNvGrpSpPr/>
          <p:nvPr/>
        </p:nvGrpSpPr>
        <p:grpSpPr>
          <a:xfrm>
            <a:off x="8775192" y="1600200"/>
            <a:ext cx="3035808" cy="1645920"/>
            <a:chOff x="8775192" y="1600200"/>
            <a:chExt cx="3035808" cy="1645920"/>
          </a:xfrm>
        </p:grpSpPr>
        <p:sp>
          <p:nvSpPr>
            <p:cNvPr id="17" name="Rectangle: Diagonal Corners Rounded 16">
              <a:extLst>
                <a:ext uri="{FF2B5EF4-FFF2-40B4-BE49-F238E27FC236}">
                  <a16:creationId xmlns:a16="http://schemas.microsoft.com/office/drawing/2014/main" id="{C58E0BCC-EF99-C6E0-147D-4AB3D1F2E9E4}"/>
                </a:ext>
              </a:extLst>
            </p:cNvPr>
            <p:cNvSpPr/>
            <p:nvPr/>
          </p:nvSpPr>
          <p:spPr>
            <a:xfrm flipH="1">
              <a:off x="8775192" y="1600200"/>
              <a:ext cx="3035808" cy="1645920"/>
            </a:xfrm>
            <a:prstGeom prst="round2DiagRect">
              <a:avLst/>
            </a:prstGeom>
            <a:solidFill>
              <a:srgbClr val="E5F2FB"/>
            </a:solidFill>
            <a:ln w="38100">
              <a:solidFill>
                <a:srgbClr val="0582D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88E08F5-66B2-B552-7495-4D703FBA6E33}"/>
                </a:ext>
              </a:extLst>
            </p:cNvPr>
            <p:cNvSpPr txBox="1"/>
            <p:nvPr/>
          </p:nvSpPr>
          <p:spPr>
            <a:xfrm>
              <a:off x="8895080" y="1717445"/>
              <a:ext cx="2839720" cy="1347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Enrollment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Communications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Intranet</a:t>
              </a:r>
              <a:b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</a:br>
              <a:r>
                <a:rPr lang="en-US" sz="1400" dirty="0">
                  <a:effectLst/>
                  <a:latin typeface="Inter" panose="02000503000000020004" pitchFamily="2" charset="0"/>
                  <a:ea typeface="Inter" panose="02000503000000020004" pitchFamily="2" charset="0"/>
                </a:rPr>
                <a:t>• Microlearning</a:t>
              </a:r>
              <a:endParaRPr lang="en-US" sz="1400" dirty="0"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pic>
          <p:nvPicPr>
            <p:cNvPr id="136" name="Graphic 135">
              <a:extLst>
                <a:ext uri="{FF2B5EF4-FFF2-40B4-BE49-F238E27FC236}">
                  <a16:creationId xmlns:a16="http://schemas.microsoft.com/office/drawing/2014/main" id="{B6CB5976-8D88-BD48-05C7-1744A3E2E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342880" y="2809290"/>
              <a:ext cx="995369" cy="239848"/>
            </a:xfrm>
            <a:prstGeom prst="rect">
              <a:avLst/>
            </a:prstGeom>
          </p:spPr>
        </p:pic>
        <p:pic>
          <p:nvPicPr>
            <p:cNvPr id="137" name="Graphic 136">
              <a:extLst>
                <a:ext uri="{FF2B5EF4-FFF2-40B4-BE49-F238E27FC236}">
                  <a16:creationId xmlns:a16="http://schemas.microsoft.com/office/drawing/2014/main" id="{DEE087BD-EA8B-C295-91AB-8C131FC2C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571480" y="2160962"/>
              <a:ext cx="995369" cy="239848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3775811-9772-60E5-2EF1-86890DD19CCE}"/>
              </a:ext>
            </a:extLst>
          </p:cNvPr>
          <p:cNvGrpSpPr/>
          <p:nvPr/>
        </p:nvGrpSpPr>
        <p:grpSpPr>
          <a:xfrm>
            <a:off x="3929387" y="1447800"/>
            <a:ext cx="4356853" cy="4352544"/>
            <a:chOff x="3929387" y="380998"/>
            <a:chExt cx="4356853" cy="4352544"/>
          </a:xfrm>
        </p:grpSpPr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AA75E145-810F-E722-AC39-2AB416D5DD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929387" y="380998"/>
              <a:ext cx="4356853" cy="435254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0B0FCC1-3385-C434-633A-648A9E38D0A4}"/>
                </a:ext>
              </a:extLst>
            </p:cNvPr>
            <p:cNvSpPr txBox="1"/>
            <p:nvPr/>
          </p:nvSpPr>
          <p:spPr>
            <a:xfrm>
              <a:off x="6216636" y="1600200"/>
              <a:ext cx="839484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effectLst/>
                  <a:latin typeface="DM Sans" pitchFamily="2" charset="0"/>
                </a:rPr>
                <a:t>Systems</a:t>
              </a:r>
              <a:endParaRPr lang="en-US" sz="1100" b="1" dirty="0">
                <a:solidFill>
                  <a:schemeClr val="bg1"/>
                </a:solidFill>
                <a:latin typeface="DM Sans" pitchFamily="2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A9C71C-945D-8E2D-2DA3-1A7890219196}"/>
                </a:ext>
              </a:extLst>
            </p:cNvPr>
            <p:cNvSpPr txBox="1"/>
            <p:nvPr/>
          </p:nvSpPr>
          <p:spPr>
            <a:xfrm>
              <a:off x="6553200" y="2574374"/>
              <a:ext cx="685800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effectLst/>
                  <a:latin typeface="DM Sans" pitchFamily="2" charset="0"/>
                </a:rPr>
                <a:t>Services</a:t>
              </a:r>
              <a:endParaRPr lang="en-US" sz="1100" b="1" dirty="0">
                <a:solidFill>
                  <a:schemeClr val="bg1"/>
                </a:solidFill>
                <a:latin typeface="DM Sans" pitchFamily="2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88391E-15A1-404A-FA78-32FCA4437F3D}"/>
                </a:ext>
              </a:extLst>
            </p:cNvPr>
            <p:cNvSpPr txBox="1"/>
            <p:nvPr/>
          </p:nvSpPr>
          <p:spPr>
            <a:xfrm>
              <a:off x="5638800" y="3188682"/>
              <a:ext cx="914400" cy="38234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effectLst/>
                  <a:latin typeface="DM Sans" pitchFamily="2" charset="0"/>
                </a:rPr>
                <a:t>Analysis</a:t>
              </a:r>
              <a:endParaRPr lang="en-US" sz="1100" b="1" dirty="0">
                <a:solidFill>
                  <a:schemeClr val="bg1"/>
                </a:solidFill>
                <a:latin typeface="DM Sans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F6C48A-BF57-FBDD-8E25-A60103694996}"/>
                </a:ext>
              </a:extLst>
            </p:cNvPr>
            <p:cNvSpPr txBox="1"/>
            <p:nvPr/>
          </p:nvSpPr>
          <p:spPr>
            <a:xfrm>
              <a:off x="5135880" y="1600200"/>
              <a:ext cx="852156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effectLst/>
                  <a:latin typeface="DM Sans" pitchFamily="2" charset="0"/>
                </a:rPr>
                <a:t>Collateral</a:t>
              </a:r>
              <a:endParaRPr lang="en-US" sz="1100" b="1" dirty="0">
                <a:solidFill>
                  <a:schemeClr val="bg1"/>
                </a:solidFill>
                <a:latin typeface="DM Sans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6C16B7-C0C7-9069-0197-86CE5FCE190D}"/>
                </a:ext>
              </a:extLst>
            </p:cNvPr>
            <p:cNvSpPr txBox="1"/>
            <p:nvPr/>
          </p:nvSpPr>
          <p:spPr>
            <a:xfrm>
              <a:off x="4953000" y="2574374"/>
              <a:ext cx="685800" cy="54864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effectLst/>
                  <a:latin typeface="DM Sans" pitchFamily="2" charset="0"/>
                </a:rPr>
                <a:t>Health</a:t>
              </a:r>
              <a:endParaRPr lang="en-US" sz="1100" b="1" dirty="0">
                <a:solidFill>
                  <a:schemeClr val="bg1"/>
                </a:solidFill>
                <a:latin typeface="DM Sans" pitchFamily="2" charset="0"/>
              </a:endParaRP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BBF568F6-75EF-7296-1B87-26231D42FE41}"/>
              </a:ext>
            </a:extLst>
          </p:cNvPr>
          <p:cNvSpPr/>
          <p:nvPr/>
        </p:nvSpPr>
        <p:spPr>
          <a:xfrm>
            <a:off x="5665009" y="316687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effectLst/>
                <a:latin typeface="DM Sans" pitchFamily="2" charset="0"/>
              </a:rPr>
              <a:t>Employee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  <a:effectLst/>
                <a:latin typeface="DM Sans" pitchFamily="2" charset="0"/>
              </a:rPr>
              <a:t>Services</a:t>
            </a:r>
            <a:endParaRPr lang="en-US" sz="1050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7ACD5F7-840E-80AC-E9BF-C4540C559BEE}"/>
              </a:ext>
            </a:extLst>
          </p:cNvPr>
          <p:cNvCxnSpPr>
            <a:cxnSpLocks/>
            <a:stCxn id="13" idx="2"/>
            <a:endCxn id="79" idx="2"/>
          </p:cNvCxnSpPr>
          <p:nvPr/>
        </p:nvCxnSpPr>
        <p:spPr>
          <a:xfrm>
            <a:off x="3429000" y="4036801"/>
            <a:ext cx="489355" cy="111378"/>
          </a:xfrm>
          <a:prstGeom prst="line">
            <a:avLst/>
          </a:prstGeom>
          <a:ln w="38100">
            <a:solidFill>
              <a:srgbClr val="38B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4134B03D-6408-830F-D577-93502088F553}"/>
              </a:ext>
            </a:extLst>
          </p:cNvPr>
          <p:cNvSpPr/>
          <p:nvPr/>
        </p:nvSpPr>
        <p:spPr>
          <a:xfrm>
            <a:off x="4748379" y="1809995"/>
            <a:ext cx="216012" cy="216012"/>
          </a:xfrm>
          <a:prstGeom prst="ellipse">
            <a:avLst/>
          </a:prstGeom>
          <a:solidFill>
            <a:schemeClr val="bg1"/>
          </a:solidFill>
          <a:ln w="53975">
            <a:solidFill>
              <a:srgbClr val="17406D"/>
            </a:solidFill>
          </a:ln>
          <a:effectLst>
            <a:outerShdw blurRad="508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B340AAB-AA44-2C42-5D1B-F276B7776D43}"/>
              </a:ext>
            </a:extLst>
          </p:cNvPr>
          <p:cNvCxnSpPr>
            <a:cxnSpLocks/>
            <a:stCxn id="48" idx="2"/>
            <a:endCxn id="90" idx="2"/>
          </p:cNvCxnSpPr>
          <p:nvPr/>
        </p:nvCxnSpPr>
        <p:spPr>
          <a:xfrm flipV="1">
            <a:off x="3424317" y="1918001"/>
            <a:ext cx="1324062" cy="227240"/>
          </a:xfrm>
          <a:prstGeom prst="line">
            <a:avLst/>
          </a:prstGeom>
          <a:ln w="38100" cap="rnd">
            <a:solidFill>
              <a:srgbClr val="17406D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9E91584-4520-3BAD-1437-4B54D29E7B5D}"/>
              </a:ext>
            </a:extLst>
          </p:cNvPr>
          <p:cNvCxnSpPr>
            <a:cxnSpLocks/>
            <a:stCxn id="83" idx="6"/>
            <a:endCxn id="53" idx="0"/>
          </p:cNvCxnSpPr>
          <p:nvPr/>
        </p:nvCxnSpPr>
        <p:spPr>
          <a:xfrm>
            <a:off x="8246891" y="4148179"/>
            <a:ext cx="528704" cy="484781"/>
          </a:xfrm>
          <a:prstGeom prst="line">
            <a:avLst/>
          </a:prstGeom>
          <a:ln w="38100">
            <a:solidFill>
              <a:srgbClr val="0DCAF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E4B8CDD-7135-AC94-5D3A-E965784CE5A6}"/>
              </a:ext>
            </a:extLst>
          </p:cNvPr>
          <p:cNvCxnSpPr>
            <a:cxnSpLocks/>
            <a:stCxn id="84" idx="6"/>
            <a:endCxn id="17" idx="0"/>
          </p:cNvCxnSpPr>
          <p:nvPr/>
        </p:nvCxnSpPr>
        <p:spPr>
          <a:xfrm>
            <a:off x="7387096" y="1904775"/>
            <a:ext cx="1388096" cy="518385"/>
          </a:xfrm>
          <a:prstGeom prst="line">
            <a:avLst/>
          </a:prstGeom>
          <a:ln w="38100">
            <a:solidFill>
              <a:srgbClr val="0582D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A white and black logo&#10;&#10;Description automatically generated with medium confidence">
            <a:extLst>
              <a:ext uri="{FF2B5EF4-FFF2-40B4-BE49-F238E27FC236}">
                <a16:creationId xmlns:a16="http://schemas.microsoft.com/office/drawing/2014/main" id="{8185C048-3667-511A-2625-648E3A1BA0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929" y="4950154"/>
            <a:ext cx="798816" cy="667012"/>
          </a:xfrm>
          <a:prstGeom prst="rect">
            <a:avLst/>
          </a:prstGeom>
        </p:spPr>
      </p:pic>
      <p:pic>
        <p:nvPicPr>
          <p:cNvPr id="43" name="Picture 42" descr="A white line drawing of a hand holding a heart&#10;&#10;Description automatically generated">
            <a:extLst>
              <a:ext uri="{FF2B5EF4-FFF2-40B4-BE49-F238E27FC236}">
                <a16:creationId xmlns:a16="http://schemas.microsoft.com/office/drawing/2014/main" id="{4E583674-2DDD-647C-1F56-7EF28B96710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242" y="3791068"/>
            <a:ext cx="592444" cy="494692"/>
          </a:xfrm>
          <a:prstGeom prst="rect">
            <a:avLst/>
          </a:prstGeom>
        </p:spPr>
      </p:pic>
      <p:pic>
        <p:nvPicPr>
          <p:cNvPr id="45" name="Picture 44" descr="A white line drawing of a group of papers and a square&#10;&#10;Description automatically generated">
            <a:extLst>
              <a:ext uri="{FF2B5EF4-FFF2-40B4-BE49-F238E27FC236}">
                <a16:creationId xmlns:a16="http://schemas.microsoft.com/office/drawing/2014/main" id="{8012E252-7732-DBC3-7484-3070817071B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41123">
            <a:off x="4771573" y="1925136"/>
            <a:ext cx="771884" cy="644524"/>
          </a:xfrm>
          <a:prstGeom prst="rect">
            <a:avLst/>
          </a:prstGeom>
        </p:spPr>
      </p:pic>
      <p:pic>
        <p:nvPicPr>
          <p:cNvPr id="49" name="Picture 48" descr="A white logo with a smile and headphones&#10;&#10;Description automatically generated">
            <a:extLst>
              <a:ext uri="{FF2B5EF4-FFF2-40B4-BE49-F238E27FC236}">
                <a16:creationId xmlns:a16="http://schemas.microsoft.com/office/drawing/2014/main" id="{2DD413AF-A36D-9E88-C51C-E192DE6926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573" y="3848259"/>
            <a:ext cx="818098" cy="683114"/>
          </a:xfrm>
          <a:prstGeom prst="rect">
            <a:avLst/>
          </a:prstGeom>
        </p:spPr>
      </p:pic>
      <p:pic>
        <p:nvPicPr>
          <p:cNvPr id="51" name="Picture 50" descr="A white line drawing of a computer and a phone&#10;&#10;Description automatically generated">
            <a:extLst>
              <a:ext uri="{FF2B5EF4-FFF2-40B4-BE49-F238E27FC236}">
                <a16:creationId xmlns:a16="http://schemas.microsoft.com/office/drawing/2014/main" id="{92AB8DB6-6237-A79B-6FCF-F0A788D3F8A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409" y="1832772"/>
            <a:ext cx="760956" cy="635400"/>
          </a:xfrm>
          <a:prstGeom prst="rect">
            <a:avLst/>
          </a:prstGeom>
        </p:spPr>
      </p:pic>
      <p:sp>
        <p:nvSpPr>
          <p:cNvPr id="79" name="Oval 78">
            <a:extLst>
              <a:ext uri="{FF2B5EF4-FFF2-40B4-BE49-F238E27FC236}">
                <a16:creationId xmlns:a16="http://schemas.microsoft.com/office/drawing/2014/main" id="{D283F1A2-5C64-E623-5964-0D3E4E496C40}"/>
              </a:ext>
            </a:extLst>
          </p:cNvPr>
          <p:cNvSpPr/>
          <p:nvPr/>
        </p:nvSpPr>
        <p:spPr>
          <a:xfrm>
            <a:off x="3918355" y="4040173"/>
            <a:ext cx="216012" cy="216012"/>
          </a:xfrm>
          <a:prstGeom prst="ellipse">
            <a:avLst/>
          </a:prstGeom>
          <a:solidFill>
            <a:schemeClr val="bg1"/>
          </a:solidFill>
          <a:ln w="53975">
            <a:solidFill>
              <a:srgbClr val="38B000"/>
            </a:solidFill>
          </a:ln>
          <a:effectLst>
            <a:outerShdw blurRad="508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3C9045E-92AE-263F-5F01-5FD0E9698DD3}"/>
              </a:ext>
            </a:extLst>
          </p:cNvPr>
          <p:cNvSpPr/>
          <p:nvPr/>
        </p:nvSpPr>
        <p:spPr>
          <a:xfrm>
            <a:off x="5994273" y="5637474"/>
            <a:ext cx="216012" cy="216012"/>
          </a:xfrm>
          <a:prstGeom prst="ellipse">
            <a:avLst/>
          </a:prstGeom>
          <a:solidFill>
            <a:schemeClr val="bg1"/>
          </a:solidFill>
          <a:ln w="53975">
            <a:solidFill>
              <a:srgbClr val="20C997"/>
            </a:solidFill>
          </a:ln>
          <a:effectLst>
            <a:outerShdw blurRad="508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FCCFFE9-9024-6317-0531-9D9164621598}"/>
              </a:ext>
            </a:extLst>
          </p:cNvPr>
          <p:cNvSpPr/>
          <p:nvPr/>
        </p:nvSpPr>
        <p:spPr>
          <a:xfrm>
            <a:off x="8030879" y="4040173"/>
            <a:ext cx="216012" cy="216012"/>
          </a:xfrm>
          <a:prstGeom prst="ellipse">
            <a:avLst/>
          </a:prstGeom>
          <a:solidFill>
            <a:schemeClr val="bg1"/>
          </a:solidFill>
          <a:ln w="53975">
            <a:solidFill>
              <a:srgbClr val="0DCAF0"/>
            </a:solidFill>
          </a:ln>
          <a:effectLst>
            <a:outerShdw blurRad="508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29DE283-3C27-AABE-75E2-FC9BA73BC87E}"/>
              </a:ext>
            </a:extLst>
          </p:cNvPr>
          <p:cNvSpPr/>
          <p:nvPr/>
        </p:nvSpPr>
        <p:spPr>
          <a:xfrm>
            <a:off x="7171084" y="1796769"/>
            <a:ext cx="216012" cy="216012"/>
          </a:xfrm>
          <a:prstGeom prst="ellipse">
            <a:avLst/>
          </a:prstGeom>
          <a:solidFill>
            <a:schemeClr val="bg1"/>
          </a:solidFill>
          <a:ln w="53975">
            <a:solidFill>
              <a:srgbClr val="0582DC"/>
            </a:solidFill>
          </a:ln>
          <a:effectLst>
            <a:outerShdw blurRad="50800" dist="50800" dir="5400000" algn="ctr" rotWithShape="0">
              <a:schemeClr val="tx1"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F3C3345-1A32-0EDD-FBDB-4B77F8C14356}"/>
              </a:ext>
            </a:extLst>
          </p:cNvPr>
          <p:cNvCxnSpPr>
            <a:cxnSpLocks/>
            <a:stCxn id="18" idx="2"/>
            <a:endCxn id="80" idx="2"/>
          </p:cNvCxnSpPr>
          <p:nvPr/>
        </p:nvCxnSpPr>
        <p:spPr>
          <a:xfrm>
            <a:off x="3425662" y="5745480"/>
            <a:ext cx="2568611" cy="0"/>
          </a:xfrm>
          <a:prstGeom prst="line">
            <a:avLst/>
          </a:prstGeom>
          <a:ln w="38100">
            <a:solidFill>
              <a:srgbClr val="20C99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phic 14">
            <a:extLst>
              <a:ext uri="{FF2B5EF4-FFF2-40B4-BE49-F238E27FC236}">
                <a16:creationId xmlns:a16="http://schemas.microsoft.com/office/drawing/2014/main" id="{D02F1CA7-57D8-B246-4098-7547B0E54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49051" y="3478343"/>
            <a:ext cx="995369" cy="239848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95CCD40E-583E-55CC-5A0D-28644BA00C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06000" y="2485126"/>
            <a:ext cx="995369" cy="2398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BDBC91-7A53-5711-897E-70DC4F0B0EF7}"/>
              </a:ext>
            </a:extLst>
          </p:cNvPr>
          <p:cNvSpPr txBox="1"/>
          <p:nvPr/>
        </p:nvSpPr>
        <p:spPr>
          <a:xfrm>
            <a:off x="8908133" y="6385560"/>
            <a:ext cx="2869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effectLst/>
                <a:latin typeface="Inter" panose="02000503000000020004" pitchFamily="2" charset="0"/>
                <a:ea typeface="Inter" panose="02000503000000020004" pitchFamily="2" charset="0"/>
              </a:rPr>
              <a:t>* Discuss with TruHu for Additional Details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529386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149F61E-7298-691F-C9CD-E6EAB9978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1" name="Rectangle: Diagonal Corners Rounded 60">
            <a:extLst>
              <a:ext uri="{FF2B5EF4-FFF2-40B4-BE49-F238E27FC236}">
                <a16:creationId xmlns:a16="http://schemas.microsoft.com/office/drawing/2014/main" id="{829F02DC-6F2C-17D0-EBCA-C27C9194D578}"/>
              </a:ext>
            </a:extLst>
          </p:cNvPr>
          <p:cNvSpPr/>
          <p:nvPr/>
        </p:nvSpPr>
        <p:spPr>
          <a:xfrm flipH="1">
            <a:off x="8473441" y="1429718"/>
            <a:ext cx="3108959" cy="4297680"/>
          </a:xfrm>
          <a:prstGeom prst="round2DiagRect">
            <a:avLst>
              <a:gd name="adj1" fmla="val 12255"/>
              <a:gd name="adj2" fmla="val 0"/>
            </a:avLst>
          </a:prstGeom>
          <a:solidFill>
            <a:srgbClr val="DEF1FF"/>
          </a:solidFill>
          <a:ln w="38100">
            <a:solidFill>
              <a:srgbClr val="0582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: Diagonal Corners Rounded 51">
            <a:extLst>
              <a:ext uri="{FF2B5EF4-FFF2-40B4-BE49-F238E27FC236}">
                <a16:creationId xmlns:a16="http://schemas.microsoft.com/office/drawing/2014/main" id="{01EEB619-0BF9-7191-55DB-07BCA7D5F167}"/>
              </a:ext>
            </a:extLst>
          </p:cNvPr>
          <p:cNvSpPr/>
          <p:nvPr/>
        </p:nvSpPr>
        <p:spPr>
          <a:xfrm flipH="1">
            <a:off x="606841" y="1429718"/>
            <a:ext cx="3108959" cy="4297680"/>
          </a:xfrm>
          <a:prstGeom prst="round2DiagRect">
            <a:avLst>
              <a:gd name="adj1" fmla="val 12255"/>
              <a:gd name="adj2" fmla="val 0"/>
            </a:avLst>
          </a:prstGeom>
          <a:solidFill>
            <a:srgbClr val="E1FFD3"/>
          </a:solidFill>
          <a:ln w="38100">
            <a:solidFill>
              <a:srgbClr val="3DC2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C719FABF-D9F3-DA43-FBBC-375EC9279943}"/>
              </a:ext>
            </a:extLst>
          </p:cNvPr>
          <p:cNvSpPr/>
          <p:nvPr/>
        </p:nvSpPr>
        <p:spPr>
          <a:xfrm>
            <a:off x="598354" y="1420719"/>
            <a:ext cx="3115776" cy="1615762"/>
          </a:xfrm>
          <a:prstGeom prst="round1Rect">
            <a:avLst>
              <a:gd name="adj" fmla="val 23898"/>
            </a:avLst>
          </a:prstGeom>
          <a:solidFill>
            <a:srgbClr val="3DC20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: Single Corner Rounded 2">
            <a:extLst>
              <a:ext uri="{FF2B5EF4-FFF2-40B4-BE49-F238E27FC236}">
                <a16:creationId xmlns:a16="http://schemas.microsoft.com/office/drawing/2014/main" id="{747908DF-E22F-47A1-E9EA-2A5D215B11F7}"/>
              </a:ext>
            </a:extLst>
          </p:cNvPr>
          <p:cNvSpPr/>
          <p:nvPr/>
        </p:nvSpPr>
        <p:spPr>
          <a:xfrm>
            <a:off x="8466042" y="1424637"/>
            <a:ext cx="3115776" cy="1615762"/>
          </a:xfrm>
          <a:prstGeom prst="round1Rect">
            <a:avLst>
              <a:gd name="adj" fmla="val 23898"/>
            </a:avLst>
          </a:prstGeom>
          <a:solidFill>
            <a:srgbClr val="0582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A blue and green circle&#10;&#10;Description automatically generated">
            <a:extLst>
              <a:ext uri="{FF2B5EF4-FFF2-40B4-BE49-F238E27FC236}">
                <a16:creationId xmlns:a16="http://schemas.microsoft.com/office/drawing/2014/main" id="{35139279-FC46-35BC-746F-282EFFABBB1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447799"/>
            <a:ext cx="3962402" cy="39624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CCC10E-4BBF-DB02-08E3-221207101B17}"/>
              </a:ext>
            </a:extLst>
          </p:cNvPr>
          <p:cNvSpPr txBox="1"/>
          <p:nvPr/>
        </p:nvSpPr>
        <p:spPr>
          <a:xfrm>
            <a:off x="609600" y="685800"/>
            <a:ext cx="10972800" cy="76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800" b="1" dirty="0">
                <a:effectLst/>
                <a:latin typeface="DM Sans" pitchFamily="2" charset="0"/>
              </a:rPr>
              <a:t>Eliminating Barriers for Advisors &amp; Their Clients</a:t>
            </a:r>
            <a:endParaRPr lang="en-US" sz="2800" b="1" dirty="0">
              <a:latin typeface="DM Sans" pitchFamily="2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B00435-1FD1-07F3-7643-7E24A5D94DD1}"/>
              </a:ext>
            </a:extLst>
          </p:cNvPr>
          <p:cNvGrpSpPr/>
          <p:nvPr/>
        </p:nvGrpSpPr>
        <p:grpSpPr>
          <a:xfrm>
            <a:off x="4364569" y="4279903"/>
            <a:ext cx="407812" cy="407812"/>
            <a:chOff x="4384322" y="4343400"/>
            <a:chExt cx="407812" cy="40781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BCE17BC4-AC9C-D168-3871-EFF974C8F125}"/>
                </a:ext>
              </a:extLst>
            </p:cNvPr>
            <p:cNvSpPr/>
            <p:nvPr/>
          </p:nvSpPr>
          <p:spPr>
            <a:xfrm>
              <a:off x="4384322" y="4343400"/>
              <a:ext cx="407812" cy="4078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57B3992-69A2-972C-250B-840A606FDD10}"/>
                </a:ext>
              </a:extLst>
            </p:cNvPr>
            <p:cNvSpPr/>
            <p:nvPr/>
          </p:nvSpPr>
          <p:spPr>
            <a:xfrm>
              <a:off x="4474557" y="4436596"/>
              <a:ext cx="221421" cy="221421"/>
            </a:xfrm>
            <a:prstGeom prst="ellipse">
              <a:avLst/>
            </a:prstGeom>
            <a:solidFill>
              <a:srgbClr val="E1FFD3"/>
            </a:solidFill>
            <a:ln w="63500">
              <a:solidFill>
                <a:srgbClr val="3DC20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3" name="Graphic 52">
            <a:extLst>
              <a:ext uri="{FF2B5EF4-FFF2-40B4-BE49-F238E27FC236}">
                <a16:creationId xmlns:a16="http://schemas.microsoft.com/office/drawing/2014/main" id="{7A69E654-9045-0D37-F30E-93927DD9B4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04120" y="1600200"/>
            <a:ext cx="914400" cy="9144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68D57CB-C912-B724-FDDA-AFFED0CDB9E8}"/>
              </a:ext>
            </a:extLst>
          </p:cNvPr>
          <p:cNvSpPr txBox="1"/>
          <p:nvPr/>
        </p:nvSpPr>
        <p:spPr>
          <a:xfrm>
            <a:off x="906781" y="3200400"/>
            <a:ext cx="2514600" cy="51866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400" b="1" dirty="0"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All-in-one messaging built for engaging employees.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B037FCE-6368-AA37-7050-7A5B65B69138}"/>
              </a:ext>
            </a:extLst>
          </p:cNvPr>
          <p:cNvSpPr txBox="1"/>
          <p:nvPr/>
        </p:nvSpPr>
        <p:spPr>
          <a:xfrm>
            <a:off x="904020" y="3794437"/>
            <a:ext cx="2514600" cy="16157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Text &amp; email delivery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Surveying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Microlearning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Content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Files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Acknowledgements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C97A6BC-B2F9-8FD4-A940-BE3E7C87295E}"/>
              </a:ext>
            </a:extLst>
          </p:cNvPr>
          <p:cNvSpPr txBox="1"/>
          <p:nvPr/>
        </p:nvSpPr>
        <p:spPr>
          <a:xfrm>
            <a:off x="904020" y="2438400"/>
            <a:ext cx="2514600" cy="364686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/>
                <a:latin typeface="DM Sans" pitchFamily="2" charset="0"/>
              </a:rPr>
              <a:t>Messaging</a:t>
            </a:r>
            <a:endParaRPr lang="en-US" sz="2000" b="1" dirty="0">
              <a:solidFill>
                <a:schemeClr val="bg1"/>
              </a:solidFill>
              <a:latin typeface="DM Sans" pitchFamily="2" charset="0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C16F90D6-91AC-8BBE-6F04-A322E24AD2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70720" y="1600200"/>
            <a:ext cx="914400" cy="9144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725F9AB1-08E2-A43A-CE01-1ECE2D60DB63}"/>
              </a:ext>
            </a:extLst>
          </p:cNvPr>
          <p:cNvSpPr txBox="1"/>
          <p:nvPr/>
        </p:nvSpPr>
        <p:spPr>
          <a:xfrm>
            <a:off x="8773378" y="3200400"/>
            <a:ext cx="2514600" cy="51866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400" b="1" dirty="0"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Configurable portal build for easy access.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C5E2EE3-403C-0F50-81E4-17D46DC1D7A4}"/>
              </a:ext>
            </a:extLst>
          </p:cNvPr>
          <p:cNvSpPr txBox="1"/>
          <p:nvPr/>
        </p:nvSpPr>
        <p:spPr>
          <a:xfrm>
            <a:off x="8773378" y="3794437"/>
            <a:ext cx="2514600" cy="13457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Intranet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Micro-site &amp; landing pages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Self-service center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Onboarding</a:t>
            </a:r>
          </a:p>
          <a:p>
            <a:pPr>
              <a:lnSpc>
                <a:spcPct val="137000"/>
              </a:lnSpc>
            </a:pPr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Segoe UI" panose="020B0502040204020203" pitchFamily="34" charset="0"/>
              </a:rPr>
              <a:t>• Content Management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DFF96C3-2C8A-BA93-5E38-5E66657AAACB}"/>
              </a:ext>
            </a:extLst>
          </p:cNvPr>
          <p:cNvSpPr txBox="1"/>
          <p:nvPr/>
        </p:nvSpPr>
        <p:spPr>
          <a:xfrm>
            <a:off x="8770620" y="2438400"/>
            <a:ext cx="2514600" cy="40124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/>
                <a:latin typeface="DM Sans" pitchFamily="2" charset="0"/>
              </a:rPr>
              <a:t>Portal</a:t>
            </a:r>
            <a:endParaRPr lang="en-US" sz="2400" b="1" dirty="0">
              <a:solidFill>
                <a:schemeClr val="bg1"/>
              </a:solidFill>
              <a:latin typeface="DM Sans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D914A1-DC41-D1AA-E90E-B49BFC395B27}"/>
              </a:ext>
            </a:extLst>
          </p:cNvPr>
          <p:cNvSpPr/>
          <p:nvPr/>
        </p:nvSpPr>
        <p:spPr>
          <a:xfrm>
            <a:off x="5246182" y="4343400"/>
            <a:ext cx="1699636" cy="2825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3DC2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DC201"/>
                </a:solidFill>
                <a:latin typeface="DM Sans" pitchFamily="2" charset="0"/>
              </a:rPr>
              <a:t>Simple to Use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103940B-1AA6-C4DD-4A64-706D40F7B424}"/>
              </a:ext>
            </a:extLst>
          </p:cNvPr>
          <p:cNvSpPr/>
          <p:nvPr/>
        </p:nvSpPr>
        <p:spPr>
          <a:xfrm>
            <a:off x="4945490" y="2232057"/>
            <a:ext cx="2301021" cy="28254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582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rgbClr val="0582DC"/>
                </a:solidFill>
                <a:latin typeface="DM Sans" pitchFamily="2" charset="0"/>
              </a:rPr>
              <a:t>Everything in One Place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524699-E64E-2B55-8AEE-D3913DA314A2}"/>
              </a:ext>
            </a:extLst>
          </p:cNvPr>
          <p:cNvSpPr/>
          <p:nvPr/>
        </p:nvSpPr>
        <p:spPr>
          <a:xfrm>
            <a:off x="7409240" y="2173578"/>
            <a:ext cx="407812" cy="40781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02D5B2B-D950-D390-D880-942214F38C5A}"/>
              </a:ext>
            </a:extLst>
          </p:cNvPr>
          <p:cNvSpPr/>
          <p:nvPr/>
        </p:nvSpPr>
        <p:spPr>
          <a:xfrm>
            <a:off x="7499475" y="2266774"/>
            <a:ext cx="221421" cy="221421"/>
          </a:xfrm>
          <a:prstGeom prst="ellipse">
            <a:avLst/>
          </a:prstGeom>
          <a:solidFill>
            <a:srgbClr val="DEF1FF"/>
          </a:solidFill>
          <a:ln w="63500">
            <a:solidFill>
              <a:srgbClr val="0582D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7781AFB-3FE9-E177-86C3-3D043D588E77}"/>
              </a:ext>
            </a:extLst>
          </p:cNvPr>
          <p:cNvCxnSpPr>
            <a:cxnSpLocks/>
            <a:stCxn id="46" idx="3"/>
          </p:cNvCxnSpPr>
          <p:nvPr/>
        </p:nvCxnSpPr>
        <p:spPr>
          <a:xfrm flipH="1">
            <a:off x="3722619" y="4562094"/>
            <a:ext cx="764611" cy="1165304"/>
          </a:xfrm>
          <a:prstGeom prst="line">
            <a:avLst/>
          </a:prstGeom>
          <a:ln w="38100">
            <a:solidFill>
              <a:srgbClr val="3DC2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8217873-1080-378F-F145-54161FD4FBAB}"/>
              </a:ext>
            </a:extLst>
          </p:cNvPr>
          <p:cNvCxnSpPr>
            <a:cxnSpLocks/>
          </p:cNvCxnSpPr>
          <p:nvPr/>
        </p:nvCxnSpPr>
        <p:spPr>
          <a:xfrm flipH="1">
            <a:off x="7689305" y="1429717"/>
            <a:ext cx="780078" cy="878889"/>
          </a:xfrm>
          <a:prstGeom prst="line">
            <a:avLst/>
          </a:prstGeom>
          <a:ln w="38100">
            <a:solidFill>
              <a:srgbClr val="0582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blue green and blue letters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D1C1782-6396-41C3-24DF-403B01DFC8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172200"/>
            <a:ext cx="914400" cy="317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744B6D-042D-4122-0E7E-4E3B41EA42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6182" y="2564466"/>
            <a:ext cx="1699636" cy="172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60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5884B89-B816-0CDD-C107-9842358F549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C49532-3F2B-541C-CE4B-BB9B311CDB0E}"/>
              </a:ext>
            </a:extLst>
          </p:cNvPr>
          <p:cNvSpPr txBox="1"/>
          <p:nvPr/>
        </p:nvSpPr>
        <p:spPr>
          <a:xfrm>
            <a:off x="609600" y="685800"/>
            <a:ext cx="10972800" cy="76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2800" b="1" dirty="0">
                <a:effectLst/>
                <a:latin typeface="DM Sans" pitchFamily="2" charset="0"/>
              </a:rPr>
              <a:t>Employer Print Materials</a:t>
            </a:r>
            <a:endParaRPr lang="en-US" sz="2800" b="1" dirty="0">
              <a:latin typeface="DM Sans" pitchFamily="2" charset="0"/>
            </a:endParaRPr>
          </a:p>
        </p:txBody>
      </p:sp>
      <p:pic>
        <p:nvPicPr>
          <p:cNvPr id="28" name="Picture 27" descr="A blue green and blue letters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16CB70C-EE77-69E2-979B-40FC5988D9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5881839"/>
            <a:ext cx="840958" cy="292000"/>
          </a:xfrm>
          <a:prstGeom prst="rect">
            <a:avLst/>
          </a:prstGeom>
        </p:spPr>
      </p:pic>
      <p:pic>
        <p:nvPicPr>
          <p:cNvPr id="4" name="Picture 3" descr="A qr code on a paper&#10;&#10;Description automatically generated">
            <a:extLst>
              <a:ext uri="{FF2B5EF4-FFF2-40B4-BE49-F238E27FC236}">
                <a16:creationId xmlns:a16="http://schemas.microsoft.com/office/drawing/2014/main" id="{7F28FF94-6BCF-5DCF-6875-10D4B466F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39950"/>
            <a:ext cx="624114" cy="1092200"/>
          </a:xfrm>
          <a:prstGeom prst="rect">
            <a:avLst/>
          </a:prstGeom>
          <a:ln w="19050">
            <a:solidFill>
              <a:srgbClr val="17406D"/>
            </a:solidFill>
          </a:ln>
        </p:spPr>
      </p:pic>
      <p:pic>
        <p:nvPicPr>
          <p:cNvPr id="6" name="Picture 5" descr="A person and person hugging&#10;&#10;Description automatically generated">
            <a:extLst>
              <a:ext uri="{FF2B5EF4-FFF2-40B4-BE49-F238E27FC236}">
                <a16:creationId xmlns:a16="http://schemas.microsoft.com/office/drawing/2014/main" id="{54C2F5D8-A809-B078-4B64-29B14E7921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791" y="2139950"/>
            <a:ext cx="2894330" cy="1929553"/>
          </a:xfrm>
          <a:prstGeom prst="rect">
            <a:avLst/>
          </a:prstGeom>
          <a:ln w="19050">
            <a:solidFill>
              <a:srgbClr val="17406D"/>
            </a:solidFill>
          </a:ln>
        </p:spPr>
      </p:pic>
      <p:pic>
        <p:nvPicPr>
          <p:cNvPr id="8" name="Picture 7" descr="A screenshot of a web page&#10;&#10;Description automatically generated">
            <a:extLst>
              <a:ext uri="{FF2B5EF4-FFF2-40B4-BE49-F238E27FC236}">
                <a16:creationId xmlns:a16="http://schemas.microsoft.com/office/drawing/2014/main" id="{B4B84691-DA52-BAC7-EE6A-08D7797FE8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198" y="2139950"/>
            <a:ext cx="3276600" cy="2531918"/>
          </a:xfrm>
          <a:prstGeom prst="rect">
            <a:avLst/>
          </a:prstGeom>
          <a:ln w="19050">
            <a:solidFill>
              <a:srgbClr val="17406D"/>
            </a:solidFill>
          </a:ln>
        </p:spPr>
      </p:pic>
      <p:pic>
        <p:nvPicPr>
          <p:cNvPr id="10" name="Picture 9" descr="A screenshot of a qr code&#10;&#10;Description automatically generated">
            <a:extLst>
              <a:ext uri="{FF2B5EF4-FFF2-40B4-BE49-F238E27FC236}">
                <a16:creationId xmlns:a16="http://schemas.microsoft.com/office/drawing/2014/main" id="{74B27FF0-B82C-3FC2-1344-155A83926D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875" y="2133600"/>
            <a:ext cx="2531918" cy="3276600"/>
          </a:xfrm>
          <a:prstGeom prst="rect">
            <a:avLst/>
          </a:prstGeom>
          <a:ln w="19050">
            <a:solidFill>
              <a:srgbClr val="17406D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9ABDAC-737C-6E56-6E9D-BE2B9142C21A}"/>
              </a:ext>
            </a:extLst>
          </p:cNvPr>
          <p:cNvSpPr txBox="1"/>
          <p:nvPr/>
        </p:nvSpPr>
        <p:spPr>
          <a:xfrm>
            <a:off x="609600" y="1447800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>
                <a:effectLst/>
                <a:latin typeface="DM Sans" pitchFamily="2" charset="0"/>
              </a:rPr>
              <a:t>Card</a:t>
            </a:r>
            <a:endParaRPr lang="en-US" b="1" dirty="0">
              <a:latin typeface="DM Sans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41581C-438A-D657-B0EF-697397F2A75E}"/>
              </a:ext>
            </a:extLst>
          </p:cNvPr>
          <p:cNvSpPr txBox="1"/>
          <p:nvPr/>
        </p:nvSpPr>
        <p:spPr>
          <a:xfrm>
            <a:off x="1777791" y="1454082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>
                <a:effectLst/>
                <a:latin typeface="DM Sans" pitchFamily="2" charset="0"/>
              </a:rPr>
              <a:t>Postcard</a:t>
            </a:r>
            <a:endParaRPr lang="en-US" b="1" dirty="0">
              <a:latin typeface="DM Sans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16D38B-1864-9428-1805-D58716BB3D7B}"/>
              </a:ext>
            </a:extLst>
          </p:cNvPr>
          <p:cNvSpPr txBox="1"/>
          <p:nvPr/>
        </p:nvSpPr>
        <p:spPr>
          <a:xfrm>
            <a:off x="5181600" y="1447800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>
                <a:effectLst/>
                <a:latin typeface="DM Sans" pitchFamily="2" charset="0"/>
              </a:rPr>
              <a:t>Poster</a:t>
            </a:r>
            <a:endParaRPr lang="en-US" b="1" dirty="0">
              <a:latin typeface="DM San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A12DED-2739-622A-ED55-61430DE81F2A}"/>
              </a:ext>
            </a:extLst>
          </p:cNvPr>
          <p:cNvSpPr txBox="1"/>
          <p:nvPr/>
        </p:nvSpPr>
        <p:spPr>
          <a:xfrm>
            <a:off x="9036875" y="1447800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>
                <a:effectLst/>
                <a:latin typeface="DM Sans" pitchFamily="2" charset="0"/>
              </a:rPr>
              <a:t>Poster</a:t>
            </a:r>
            <a:endParaRPr lang="en-US" b="1" dirty="0">
              <a:latin typeface="DM Sans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5F0E8F-0193-55B0-955C-7C49070C67B0}"/>
              </a:ext>
            </a:extLst>
          </p:cNvPr>
          <p:cNvSpPr txBox="1"/>
          <p:nvPr/>
        </p:nvSpPr>
        <p:spPr>
          <a:xfrm>
            <a:off x="609600" y="1719179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b="1" dirty="0">
                <a:effectLst/>
                <a:latin typeface="DM Sans" pitchFamily="2" charset="0"/>
              </a:rPr>
              <a:t>3.5” x 2”</a:t>
            </a:r>
            <a:endParaRPr lang="en-US" sz="1200" b="1" dirty="0">
              <a:latin typeface="DM Sans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64FB60-21E3-8D8F-69E9-73B5873CC5DC}"/>
              </a:ext>
            </a:extLst>
          </p:cNvPr>
          <p:cNvSpPr txBox="1"/>
          <p:nvPr/>
        </p:nvSpPr>
        <p:spPr>
          <a:xfrm>
            <a:off x="1777791" y="1725461"/>
            <a:ext cx="1066800" cy="25573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b="1" dirty="0">
                <a:effectLst/>
                <a:latin typeface="DM Sans" pitchFamily="2" charset="0"/>
              </a:rPr>
              <a:t>6” x 9”</a:t>
            </a:r>
            <a:endParaRPr lang="en-US" sz="1200" b="1" dirty="0">
              <a:latin typeface="DM Sans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5963C2-2128-9AAF-5830-BA729380477B}"/>
              </a:ext>
            </a:extLst>
          </p:cNvPr>
          <p:cNvSpPr txBox="1"/>
          <p:nvPr/>
        </p:nvSpPr>
        <p:spPr>
          <a:xfrm>
            <a:off x="5181600" y="1719179"/>
            <a:ext cx="3311198" cy="25573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b="1" dirty="0">
                <a:effectLst/>
                <a:latin typeface="DM Sans" pitchFamily="2" charset="0"/>
              </a:rPr>
              <a:t>8.5” x 11” — Landscape</a:t>
            </a:r>
            <a:endParaRPr lang="en-US" sz="1200" b="1" dirty="0">
              <a:latin typeface="DM Sans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4F4DA4-01FF-8E17-F113-728F9EFC2BB7}"/>
              </a:ext>
            </a:extLst>
          </p:cNvPr>
          <p:cNvSpPr txBox="1"/>
          <p:nvPr/>
        </p:nvSpPr>
        <p:spPr>
          <a:xfrm>
            <a:off x="9036874" y="1719179"/>
            <a:ext cx="2545525" cy="25573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200" b="1" dirty="0">
                <a:effectLst/>
                <a:latin typeface="DM Sans" pitchFamily="2" charset="0"/>
              </a:rPr>
              <a:t>8.5” x 11” — Portrait</a:t>
            </a:r>
            <a:endParaRPr lang="en-US" sz="1200" b="1" dirty="0">
              <a:latin typeface="DM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39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8134</TotalTime>
  <Words>168</Words>
  <Application>Microsoft Office PowerPoint</Application>
  <PresentationFormat>Widescreen</PresentationFormat>
  <Paragraphs>44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DM Sans</vt:lpstr>
      <vt:lpstr>Inter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S</dc:creator>
  <cp:lastModifiedBy>Mark Dunahoo</cp:lastModifiedBy>
  <cp:revision>253</cp:revision>
  <dcterms:created xsi:type="dcterms:W3CDTF">2023-07-13T17:49:15Z</dcterms:created>
  <dcterms:modified xsi:type="dcterms:W3CDTF">2023-09-26T13:27:56Z</dcterms:modified>
</cp:coreProperties>
</file>